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326" r:id="rId3"/>
    <p:sldId id="310" r:id="rId4"/>
    <p:sldId id="312" r:id="rId5"/>
    <p:sldId id="313" r:id="rId6"/>
    <p:sldId id="314" r:id="rId7"/>
    <p:sldId id="315" r:id="rId8"/>
    <p:sldId id="316" r:id="rId9"/>
    <p:sldId id="317" r:id="rId10"/>
    <p:sldId id="319" r:id="rId11"/>
    <p:sldId id="320" r:id="rId12"/>
    <p:sldId id="321" r:id="rId13"/>
    <p:sldId id="322" r:id="rId14"/>
    <p:sldId id="323" r:id="rId15"/>
    <p:sldId id="324" r:id="rId16"/>
    <p:sldId id="32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F33"/>
    <a:srgbClr val="E84A27"/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37"/>
    <p:restoredTop sz="66363"/>
  </p:normalViewPr>
  <p:slideViewPr>
    <p:cSldViewPr snapToGrid="0" snapToObjects="1">
      <p:cViewPr varScale="1">
        <p:scale>
          <a:sx n="122" d="100"/>
          <a:sy n="122" d="100"/>
        </p:scale>
        <p:origin x="224" y="208"/>
      </p:cViewPr>
      <p:guideLst>
        <p:guide orient="horz" pos="2160"/>
        <p:guide pos="3840"/>
      </p:guideLst>
    </p:cSldViewPr>
  </p:slid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gif>
</file>

<file path=ppt/media/image15.jpeg>
</file>

<file path=ppt/media/image2.png>
</file>

<file path=ppt/media/image3.jpg>
</file>

<file path=ppt/media/image4.jp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FD3E08-CD1E-6345-BF3D-6B539ADC1145}" type="datetimeFigureOut">
              <a:rPr lang="en-US" smtClean="0"/>
              <a:t>9/15/25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32C59-1409-2640-866F-4A1083575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7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  <a:p>
            <a:r>
              <a:rPr lang="en-US" dirty="0"/>
              <a:t>Today we’re starting a new arc in the course: building up the human brain from an evolutionary perspective. </a:t>
            </a:r>
          </a:p>
          <a:p>
            <a:r>
              <a:rPr lang="en-US" dirty="0"/>
              <a:t>Until now we’ve been asking big philosophical and methodological questions — what counts as knowledge, what logic is, how science works. Now we’re going to pivot into biology.</a:t>
            </a:r>
          </a:p>
          <a:p>
            <a:endParaRPr lang="en-US" dirty="0"/>
          </a:p>
          <a:p>
            <a:r>
              <a:rPr lang="en-US" dirty="0"/>
              <a:t>Why? Because brains are biological organs, and cognition is built on biology.</a:t>
            </a:r>
          </a:p>
          <a:p>
            <a:r>
              <a:rPr lang="en-US" dirty="0"/>
              <a:t> To understand how the human mind works, we need to know where brains came from and why they’re designed the way they are.</a:t>
            </a:r>
          </a:p>
          <a:p>
            <a:endParaRPr lang="en-US" dirty="0"/>
          </a:p>
          <a:p>
            <a:r>
              <a:rPr lang="en-US" dirty="0"/>
              <a:t>So in today’s lecture, we’ll start with the very basics: how evolution by natural selection works, how life began, and how even simple cells had surprisingly intelligent behaviors. </a:t>
            </a:r>
          </a:p>
          <a:p>
            <a:r>
              <a:rPr lang="en-US" dirty="0"/>
              <a:t>We’ll then talk about a major dilemma that all life on Earth faced, and how the evolution of the neuron was a solution that some organisms took to solve this problem.</a:t>
            </a:r>
          </a:p>
          <a:p>
            <a:r>
              <a:rPr lang="en-US" dirty="0"/>
              <a:t>This will set the stage for neurons, and later for brains and cognition.”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931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99537-0CC1-8EB7-7D69-E9B91D1AB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17E26B-5CB7-202A-CC18-1961B37A36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0CBF88-BF96-9CED-BED5-A2D7FB22C1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We often think about and talk about the brain as an information processing system. And it is.</a:t>
            </a:r>
          </a:p>
          <a:p>
            <a:r>
              <a:rPr lang="en-US" dirty="0"/>
              <a:t>But we shouldn’t miss that even the very basics of life are also another type of information processing system.</a:t>
            </a:r>
          </a:p>
          <a:p>
            <a:endParaRPr lang="en-US" dirty="0"/>
          </a:p>
          <a:p>
            <a:r>
              <a:rPr lang="en-US" dirty="0"/>
              <a:t>Once DNA took over, life had a system for </a:t>
            </a:r>
            <a:r>
              <a:rPr lang="en-US" b="1" dirty="0"/>
              <a:t>storing and using information</a:t>
            </a:r>
            <a:r>
              <a:rPr lang="en-US" dirty="0"/>
              <a:t>.</a:t>
            </a:r>
          </a:p>
          <a:p>
            <a:r>
              <a:rPr lang="en-US" dirty="0"/>
              <a:t>DNA is the </a:t>
            </a:r>
            <a:r>
              <a:rPr lang="en-US" b="1" dirty="0"/>
              <a:t>storage medium</a:t>
            </a:r>
            <a:r>
              <a:rPr lang="en-US" dirty="0"/>
              <a:t>, a long-term archive.</a:t>
            </a:r>
          </a:p>
          <a:p>
            <a:r>
              <a:rPr lang="en-US" dirty="0"/>
              <a:t>RNA is the </a:t>
            </a:r>
            <a:r>
              <a:rPr lang="en-US" b="1" dirty="0"/>
              <a:t>messenger</a:t>
            </a:r>
            <a:r>
              <a:rPr lang="en-US" dirty="0"/>
              <a:t>, transmitting information from storage to action.</a:t>
            </a:r>
          </a:p>
          <a:p>
            <a:r>
              <a:rPr lang="en-US" dirty="0"/>
              <a:t>Proteins carry out the </a:t>
            </a:r>
            <a:r>
              <a:rPr lang="en-US" b="1" dirty="0"/>
              <a:t>actions</a:t>
            </a:r>
            <a:r>
              <a:rPr lang="en-US" dirty="0"/>
              <a:t> — building, moving, sensing.</a:t>
            </a:r>
          </a:p>
          <a:p>
            <a:endParaRPr lang="en-US" dirty="0"/>
          </a:p>
          <a:p>
            <a:r>
              <a:rPr lang="en-US" dirty="0"/>
              <a:t>This is called the central dogma of molecular biology: DNA makes RNA, RNA makes proteins.</a:t>
            </a:r>
          </a:p>
          <a:p>
            <a:r>
              <a:rPr lang="en-US" dirty="0"/>
              <a:t>DNA itself doesn’t directly “do” the information processing. But it creates a set of systems that do.</a:t>
            </a:r>
          </a:p>
          <a:p>
            <a:r>
              <a:rPr lang="en-US" dirty="0"/>
              <a:t>Compare that to brains. Neurons store and transmit information in networks.</a:t>
            </a:r>
          </a:p>
          <a:p>
            <a:r>
              <a:rPr lang="en-US" dirty="0"/>
              <a:t>Just like DNA doesn’t ‘do’ anything on its own but encodes instructions, many mental representations are only useful because they can be transformed and acted on.</a:t>
            </a:r>
          </a:p>
          <a:p>
            <a:r>
              <a:rPr lang="en-US" dirty="0"/>
              <a:t>In both biology and cognition, understanding information flow is key: how it’s </a:t>
            </a:r>
            <a:r>
              <a:rPr lang="en-US" b="1" dirty="0"/>
              <a:t>stored, transmitted, and transformed</a:t>
            </a:r>
            <a:r>
              <a:rPr lang="en-US" dirty="0"/>
              <a:t> is what makes complex systems possible.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8B1A51-E1C1-0617-B4D8-30FAD935BD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254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D3FFCC-0369-C16C-39E2-A4241A749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BDED7A-AB65-8774-5200-8B757B2032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2501F4-B98C-EF03-B78C-45A04DF8D3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living things — fungi, plants, bacteria, animals, us — share a common ancestor known as LUCA:</a:t>
            </a:r>
          </a:p>
          <a:p>
            <a:r>
              <a:rPr lang="en-US" dirty="0"/>
              <a:t>the Last Universal Common Ancestor, about 3.5 billion years ago.</a:t>
            </a:r>
          </a:p>
          <a:p>
            <a:endParaRPr lang="en-US" dirty="0"/>
          </a:p>
          <a:p>
            <a:r>
              <a:rPr lang="en-US" dirty="0"/>
              <a:t>LUCA already had DNA, RNA, proteins, lipid membranes, and used ATP for energy.</a:t>
            </a:r>
          </a:p>
          <a:p>
            <a:endParaRPr lang="en-US" dirty="0"/>
          </a:p>
          <a:p>
            <a:r>
              <a:rPr lang="en-US" dirty="0"/>
              <a:t>That means those features are not late inventions — they’re fundamental, shared by all life on Earth. </a:t>
            </a:r>
          </a:p>
          <a:p>
            <a:r>
              <a:rPr lang="en-US" dirty="0"/>
              <a:t>LUCA wasn’t the first living thing, but it’s the ancestor of everything alive today.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14056B-E542-B6C7-0C51-2B347A9F08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177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941673-D346-3BB0-D09C-D177C6040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E44D62-B6C1-1689-2769-EA474878EF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3B396B-ECD6-A714-041B-AB56AF8A80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living cells run on the same battery molecule: </a:t>
            </a:r>
            <a:r>
              <a:rPr lang="en-US" b="1" dirty="0"/>
              <a:t>ATP — adenosine triphosphate.</a:t>
            </a:r>
            <a:r>
              <a:rPr lang="en-US" dirty="0"/>
              <a:t> </a:t>
            </a:r>
          </a:p>
          <a:p>
            <a:r>
              <a:rPr lang="en-US" dirty="0"/>
              <a:t>Cells make ATP and then spend it to power everything: repairing DNA, building proteins, moving, dividing.</a:t>
            </a:r>
          </a:p>
          <a:p>
            <a:endParaRPr lang="en-US" dirty="0"/>
          </a:p>
          <a:p>
            <a:r>
              <a:rPr lang="en-US" dirty="0"/>
              <a:t>How did the first cells make ATP? Early life used </a:t>
            </a:r>
            <a:r>
              <a:rPr lang="en-US" b="1" dirty="0"/>
              <a:t>hydrogen gas (H₂)</a:t>
            </a:r>
            <a:r>
              <a:rPr lang="en-US" dirty="0"/>
              <a:t> as a fuel.</a:t>
            </a:r>
          </a:p>
          <a:p>
            <a:r>
              <a:rPr lang="en-US" dirty="0"/>
              <a:t>Here’s how that worked:</a:t>
            </a:r>
          </a:p>
          <a:p>
            <a:r>
              <a:rPr lang="en-US" dirty="0"/>
              <a:t>	Hydrogen (H2) electrons don’t bind very tightly.</a:t>
            </a:r>
          </a:p>
          <a:p>
            <a:r>
              <a:rPr lang="en-US" dirty="0"/>
              <a:t>	When those electrons were transferred to other molecules that held them more tightly, the ‘fall’ releases energy.</a:t>
            </a:r>
          </a:p>
          <a:p>
            <a:r>
              <a:rPr lang="en-US" dirty="0"/>
              <a:t>	Cells captured that energy by pumping protons (H⁺) across their membranes — like storing water behind a dam.</a:t>
            </a:r>
          </a:p>
          <a:p>
            <a:r>
              <a:rPr lang="en-US" dirty="0"/>
              <a:t>	As protons flowed back in, a protein machine called </a:t>
            </a:r>
            <a:r>
              <a:rPr lang="en-US" b="1" dirty="0"/>
              <a:t>ATP synthase</a:t>
            </a:r>
            <a:r>
              <a:rPr lang="en-US" dirty="0"/>
              <a:t> spun like a turbine, using that flow to make ATP.</a:t>
            </a:r>
          </a:p>
          <a:p>
            <a:endParaRPr lang="en-US" dirty="0"/>
          </a:p>
          <a:p>
            <a:r>
              <a:rPr lang="en-US" dirty="0"/>
              <a:t>It worked, but it wasn’t very efficient. Cells were always starved for energy.</a:t>
            </a:r>
          </a:p>
          <a:p>
            <a:endParaRPr lang="en-US" dirty="0"/>
          </a:p>
          <a:p>
            <a:r>
              <a:rPr lang="en-US" dirty="0"/>
              <a:t>Then came </a:t>
            </a:r>
            <a:r>
              <a:rPr lang="en-US" b="1" dirty="0"/>
              <a:t>photosynthesis.</a:t>
            </a:r>
            <a:r>
              <a:rPr lang="en-US" dirty="0"/>
              <a:t> </a:t>
            </a:r>
          </a:p>
          <a:p>
            <a:r>
              <a:rPr lang="en-US" dirty="0"/>
              <a:t>Some microbes figured out how to capture sunlight directly, use it to split water, and build sugars from carbon dioxide.</a:t>
            </a:r>
          </a:p>
          <a:p>
            <a:r>
              <a:rPr lang="en-US" dirty="0"/>
              <a:t>Those sugars could then be broken down to make much more ATP.</a:t>
            </a:r>
          </a:p>
          <a:p>
            <a:endParaRPr lang="en-US" dirty="0"/>
          </a:p>
          <a:p>
            <a:r>
              <a:rPr lang="en-US" dirty="0"/>
              <a:t>This was revolutionary: suddenly life had a powerful and renewable energy source. </a:t>
            </a:r>
          </a:p>
          <a:p>
            <a:r>
              <a:rPr lang="en-US" dirty="0"/>
              <a:t>Cells could produce ATP far more efficiently, which opened the door to greater complexity.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C55445-B4BE-C7BE-CD34-ED85444A85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2373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CAAC1-F97F-81DF-146B-C54B912F6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16365B-829B-9E2C-6257-8957EA15F9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74091B-C691-900A-2C25-86D13E7A6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Photosynthesis didn’t just create sugars — it also produced </a:t>
            </a:r>
            <a:r>
              <a:rPr lang="en-US" b="1" dirty="0"/>
              <a:t>oxygen gas (O₂)</a:t>
            </a:r>
            <a:r>
              <a:rPr lang="en-US" dirty="0"/>
              <a:t> as waste.</a:t>
            </a:r>
          </a:p>
          <a:p>
            <a:endParaRPr lang="en-US" dirty="0"/>
          </a:p>
          <a:p>
            <a:r>
              <a:rPr lang="en-US" dirty="0"/>
              <a:t>At first, this was catastrophic. </a:t>
            </a:r>
          </a:p>
          <a:p>
            <a:r>
              <a:rPr lang="en-US" dirty="0"/>
              <a:t>Oxygen is extremely reactive, so it damaged DNA and proteins. </a:t>
            </a:r>
          </a:p>
          <a:p>
            <a:r>
              <a:rPr lang="en-US" dirty="0"/>
              <a:t>Many microbes couldn’t survive it. This led to one of Earth’s first mass extinctions, sometimes called the ‘Oxygen Holocaust.’</a:t>
            </a:r>
          </a:p>
          <a:p>
            <a:endParaRPr lang="en-US" dirty="0"/>
          </a:p>
          <a:p>
            <a:r>
              <a:rPr lang="en-US" dirty="0"/>
              <a:t>But oxygen also created an enormous opportunity. Why? Because oxygen is a </a:t>
            </a:r>
            <a:r>
              <a:rPr lang="en-US" b="1" dirty="0"/>
              <a:t>very strong electron acceptor.</a:t>
            </a:r>
            <a:endParaRPr lang="en-US" dirty="0"/>
          </a:p>
          <a:p>
            <a:endParaRPr lang="en-US" dirty="0"/>
          </a:p>
          <a:p>
            <a:r>
              <a:rPr lang="en-US" dirty="0"/>
              <a:t>Remember: early cells made ATP by transferring electrons from fuels like hydrogen to other molecules that grabbed them more tightly. </a:t>
            </a:r>
          </a:p>
          <a:p>
            <a:r>
              <a:rPr lang="en-US" dirty="0"/>
              <a:t>Oxygen grabs electrons more strongly than almost anything else. </a:t>
            </a:r>
          </a:p>
          <a:p>
            <a:r>
              <a:rPr lang="en-US" dirty="0"/>
              <a:t>That means electrons ‘fall’ further, releasing much more energy.</a:t>
            </a:r>
          </a:p>
          <a:p>
            <a:endParaRPr lang="en-US" dirty="0"/>
          </a:p>
          <a:p>
            <a:r>
              <a:rPr lang="en-US" dirty="0"/>
              <a:t>Cells that figured out how to use oxygen could suddenly make about </a:t>
            </a:r>
            <a:r>
              <a:rPr lang="en-US" b="1" dirty="0"/>
              <a:t>15 times more ATP</a:t>
            </a:r>
            <a:r>
              <a:rPr lang="en-US" dirty="0"/>
              <a:t> from the same amount of fuel. </a:t>
            </a:r>
          </a:p>
          <a:p>
            <a:r>
              <a:rPr lang="en-US" dirty="0"/>
              <a:t>That huge energy boost gave them the capacity for bigger, more active, and more complex forms of life.</a:t>
            </a:r>
          </a:p>
          <a:p>
            <a:endParaRPr lang="en-US" dirty="0"/>
          </a:p>
          <a:p>
            <a:r>
              <a:rPr lang="en-US" dirty="0"/>
              <a:t>So oxygen was both poison and opportunity: it killed many lineages, but it powered the rise of life forms that would eventually lead to neurons and brains.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B0209-5C50-1764-774E-923F935502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571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5AF7A-A432-02F2-B1DB-CB9CD70C6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624F2D-1AFF-E01F-D16F-EA401C470B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FC1E35-CFD9-C104-CA87-118BD19AAA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Photosynthesis didn’t just create sugars — it also produced </a:t>
            </a:r>
            <a:r>
              <a:rPr lang="en-US" b="1" dirty="0"/>
              <a:t>oxygen gas (O₂)</a:t>
            </a:r>
            <a:r>
              <a:rPr lang="en-US" dirty="0"/>
              <a:t> as waste.</a:t>
            </a:r>
          </a:p>
          <a:p>
            <a:endParaRPr lang="en-US" dirty="0"/>
          </a:p>
          <a:p>
            <a:r>
              <a:rPr lang="en-US" dirty="0"/>
              <a:t>At first, this was catastrophic. </a:t>
            </a:r>
          </a:p>
          <a:p>
            <a:r>
              <a:rPr lang="en-US" dirty="0"/>
              <a:t>Oxygen is extremely reactive, so it damaged DNA and proteins. </a:t>
            </a:r>
          </a:p>
          <a:p>
            <a:r>
              <a:rPr lang="en-US" dirty="0"/>
              <a:t>Many microbes couldn’t survive it. This led to one of Earth’s first mass extinctions, sometimes called the ‘Oxygen Holocaust.’</a:t>
            </a:r>
          </a:p>
          <a:p>
            <a:endParaRPr lang="en-US" dirty="0"/>
          </a:p>
          <a:p>
            <a:r>
              <a:rPr lang="en-US" dirty="0"/>
              <a:t>But oxygen also created an enormous opportunity. Why? Because oxygen is a </a:t>
            </a:r>
            <a:r>
              <a:rPr lang="en-US" b="1" dirty="0"/>
              <a:t>very strong electron acceptor.</a:t>
            </a:r>
            <a:endParaRPr lang="en-US" dirty="0"/>
          </a:p>
          <a:p>
            <a:endParaRPr lang="en-US" dirty="0"/>
          </a:p>
          <a:p>
            <a:r>
              <a:rPr lang="en-US" dirty="0"/>
              <a:t>Remember: early cells made ATP by transferring electrons from fuels like hydrogen to other molecules that grabbed them more tightly. </a:t>
            </a:r>
          </a:p>
          <a:p>
            <a:r>
              <a:rPr lang="en-US" dirty="0"/>
              <a:t>Oxygen grabs electrons more strongly than almost anything else. </a:t>
            </a:r>
          </a:p>
          <a:p>
            <a:r>
              <a:rPr lang="en-US" dirty="0"/>
              <a:t>That means electrons ‘fall’ further, releasing much more energy.</a:t>
            </a:r>
          </a:p>
          <a:p>
            <a:endParaRPr lang="en-US" dirty="0"/>
          </a:p>
          <a:p>
            <a:r>
              <a:rPr lang="en-US" dirty="0"/>
              <a:t>Cells that figured out how to use oxygen could suddenly make about </a:t>
            </a:r>
            <a:r>
              <a:rPr lang="en-US" b="1" dirty="0"/>
              <a:t>15 times more ATP</a:t>
            </a:r>
            <a:r>
              <a:rPr lang="en-US" dirty="0"/>
              <a:t> from the same amount of fuel. </a:t>
            </a:r>
          </a:p>
          <a:p>
            <a:r>
              <a:rPr lang="en-US" dirty="0"/>
              <a:t>That huge energy boost gave them the capacity for bigger, more active, and more complex forms of life.</a:t>
            </a:r>
          </a:p>
          <a:p>
            <a:endParaRPr lang="en-US" dirty="0"/>
          </a:p>
          <a:p>
            <a:r>
              <a:rPr lang="en-US" dirty="0"/>
              <a:t>So oxygen was both poison and opportunity: it killed many lineages, but it powered the rise of life forms that would eventually lead to neurons and brains.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9E3DD-DDC7-E423-5BCF-C259064297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86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1CA9E1-5A09-547E-8FAC-46F7BE6A7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8DC4D5-FB6F-F2DB-8472-C4594E1AF8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F2BFDF-1949-D18C-C867-99C5033EBA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are we pausing on biology in a cognitive science course? </a:t>
            </a:r>
          </a:p>
          <a:p>
            <a:r>
              <a:rPr lang="en-US" dirty="0"/>
              <a:t>Because cognition isn’t abstract — it runs on brains, and brains are biological organs.</a:t>
            </a:r>
          </a:p>
          <a:p>
            <a:endParaRPr lang="en-US" dirty="0"/>
          </a:p>
          <a:p>
            <a:r>
              <a:rPr lang="en-US" dirty="0"/>
              <a:t>Evolution shaped how brains work: what they can do really well, where they have limitations, and why they look the way they do.</a:t>
            </a:r>
          </a:p>
          <a:p>
            <a:r>
              <a:rPr lang="en-US" dirty="0"/>
              <a:t>Just like an engineer can’t build a plane out of anything but the materials available, evolution couldn’t build minds out of anything except cells, neurons, and proteins.</a:t>
            </a:r>
          </a:p>
          <a:p>
            <a:endParaRPr lang="en-US" dirty="0"/>
          </a:p>
          <a:p>
            <a:r>
              <a:rPr lang="en-US" dirty="0"/>
              <a:t>By understanding the biological constraints and tradeoffs evolution imposed, we get insight into why human cognition has certain features: </a:t>
            </a:r>
          </a:p>
          <a:p>
            <a:r>
              <a:rPr lang="en-US" dirty="0"/>
              <a:t>why we can reason in some ways but not others, </a:t>
            </a:r>
          </a:p>
          <a:p>
            <a:r>
              <a:rPr lang="en-US" dirty="0"/>
              <a:t>why memory is organized the way it is, </a:t>
            </a:r>
          </a:p>
          <a:p>
            <a:r>
              <a:rPr lang="en-US" dirty="0"/>
              <a:t>and why perception works the way it does.</a:t>
            </a:r>
          </a:p>
          <a:p>
            <a:endParaRPr lang="en-US" dirty="0"/>
          </a:p>
          <a:p>
            <a:r>
              <a:rPr lang="en-US" dirty="0"/>
              <a:t>In other words, biology doesn’t just tell us </a:t>
            </a:r>
            <a:r>
              <a:rPr lang="en-US" i="1" dirty="0"/>
              <a:t>how</a:t>
            </a:r>
            <a:r>
              <a:rPr lang="en-US" dirty="0"/>
              <a:t> brains work — it also tells us </a:t>
            </a:r>
            <a:r>
              <a:rPr lang="en-US" i="1" dirty="0"/>
              <a:t>why</a:t>
            </a:r>
            <a:r>
              <a:rPr lang="en-US" dirty="0"/>
              <a:t> they work the way they do.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1726E-DECA-0AD2-7BB6-690E2BA58C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5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0FB9-EC51-D96B-AFE3-3A561077F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877760-118D-66D4-134C-D00ADE6A7A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6D49C8-E3C0-91D7-0BB5-C2F10DD7F3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neurons — and eventually brains — evolved, we first need to remind ourselves how evolution by natural selection works.</a:t>
            </a:r>
          </a:p>
          <a:p>
            <a:endParaRPr lang="en-US" dirty="0"/>
          </a:p>
          <a:p>
            <a:r>
              <a:rPr lang="en-US" dirty="0"/>
              <a:t>For evolution by natural selection to work, there are three key ingredients: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1" dirty="0"/>
              <a:t>Variation</a:t>
            </a:r>
            <a:r>
              <a:rPr lang="en-US" sz="1200" dirty="0"/>
              <a:t>: individuals in a population vary in their traits; they have different </a:t>
            </a:r>
            <a:r>
              <a:rPr lang="en-US" sz="1200" b="1" dirty="0"/>
              <a:t>genotypes</a:t>
            </a:r>
            <a:r>
              <a:rPr lang="en-US" sz="1200" dirty="0"/>
              <a:t> (sets of genes) leading to different </a:t>
            </a:r>
            <a:r>
              <a:rPr lang="en-US" sz="1200" b="1" dirty="0"/>
              <a:t>phenotypes</a:t>
            </a:r>
            <a:r>
              <a:rPr lang="en-US" sz="1200" dirty="0"/>
              <a:t> (differences in physical bodies and behaviors).</a:t>
            </a:r>
            <a:endParaRPr lang="en-US" sz="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1" dirty="0"/>
              <a:t>Inheritance</a:t>
            </a:r>
            <a:r>
              <a:rPr lang="en-US" sz="1200" dirty="0"/>
              <a:t>: those traits are passed on to offspring</a:t>
            </a:r>
            <a:endParaRPr lang="en-US" sz="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1" dirty="0"/>
              <a:t>Selection</a:t>
            </a:r>
            <a:r>
              <a:rPr lang="en-US" sz="1200" dirty="0"/>
              <a:t>: traits that help organisms survive and reproduce are “selected”; they become more common over generations. Sometimes also called “</a:t>
            </a:r>
            <a:r>
              <a:rPr lang="en-US" sz="1200" b="1" dirty="0"/>
              <a:t>differential survival and reproduction</a:t>
            </a:r>
            <a:r>
              <a:rPr lang="en-US" sz="1200" dirty="0"/>
              <a:t>”.</a:t>
            </a:r>
          </a:p>
          <a:p>
            <a:endParaRPr lang="en-US" dirty="0"/>
          </a:p>
          <a:p>
            <a:r>
              <a:rPr lang="en-US" dirty="0"/>
              <a:t>That’s it. With these three ingredients, natural selection produces complexity and adaptation. </a:t>
            </a:r>
          </a:p>
          <a:p>
            <a:r>
              <a:rPr lang="en-US" dirty="0"/>
              <a:t>And note that this isn’t just to say that variation, inheritance, and selection are sufficient for natural selection to occur. </a:t>
            </a:r>
          </a:p>
          <a:p>
            <a:r>
              <a:rPr lang="en-US" dirty="0"/>
              <a:t>Natural selection will necessarily occur when all there of these properties are present.</a:t>
            </a:r>
          </a:p>
          <a:p>
            <a:endParaRPr lang="en-US" dirty="0"/>
          </a:p>
          <a:p>
            <a:r>
              <a:rPr lang="en-US" dirty="0"/>
              <a:t>Understanding the process of natural selection and its implications can help us better understand a lot about living things— including, eventually, the complexity of neurons, brains, and intelligence.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F669C-CDD5-9E18-D6D3-4696CB9965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79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DCDCE-ABEE-8807-26D7-AF058B206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A88B3C-52D8-40D1-BA61-00D8C4AA82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3452C8-ABEB-5AF6-B4A8-1119555B3C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at a classic case that shows natural selection at work: the peppered moths in England.</a:t>
            </a:r>
          </a:p>
          <a:p>
            <a:endParaRPr lang="en-US" dirty="0"/>
          </a:p>
          <a:p>
            <a:r>
              <a:rPr lang="en-US" dirty="0"/>
              <a:t>Originally, most moths were light-colored, which camouflaged them against the lichen-covered trees., which were very light in color. </a:t>
            </a:r>
          </a:p>
          <a:p>
            <a:r>
              <a:rPr lang="en-US" dirty="0"/>
              <a:t>But during the Industrial Revolution, soot darkened the trees. </a:t>
            </a:r>
          </a:p>
          <a:p>
            <a:r>
              <a:rPr lang="en-US" dirty="0"/>
              <a:t>Suddenly, the light moths were more visible to predators, while darker moths were better camouflaged.</a:t>
            </a:r>
          </a:p>
          <a:p>
            <a:endParaRPr lang="en-US" dirty="0"/>
          </a:p>
          <a:p>
            <a:r>
              <a:rPr lang="en-US" dirty="0"/>
              <a:t>As a result, the dark moths had higher survival and reproduction.</a:t>
            </a:r>
          </a:p>
          <a:p>
            <a:r>
              <a:rPr lang="en-US" dirty="0"/>
              <a:t>Over time, the population shifted, and darker moths became much more common.</a:t>
            </a:r>
          </a:p>
          <a:p>
            <a:endParaRPr lang="en-US" dirty="0"/>
          </a:p>
          <a:p>
            <a:r>
              <a:rPr lang="en-US" dirty="0"/>
              <a:t>This is natural selection in action: variation in coloration, inheritance of those traits, and selection based on environmental pressures.</a:t>
            </a:r>
          </a:p>
          <a:p>
            <a:endParaRPr lang="en-US" dirty="0"/>
          </a:p>
          <a:p>
            <a:r>
              <a:rPr lang="en-US" dirty="0"/>
              <a:t>We’ll use this same logic to understand how neurons — and eventually brains — were selected for in certain environments.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DA75EE-B8AF-36EA-5BEF-A8649EAD0F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06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89EC34-7DAF-0007-1740-7CBA9028F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7F287F-38FC-A920-FD2B-859C79A665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9849BE-0EBB-D5C2-6B08-F7FCDEBA2E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move on, It’s important to clear up a common misconception.</a:t>
            </a:r>
          </a:p>
          <a:p>
            <a:r>
              <a:rPr lang="en-US" dirty="0"/>
              <a:t>Evolution is </a:t>
            </a:r>
            <a:r>
              <a:rPr lang="en-US" i="1" dirty="0"/>
              <a:t>not</a:t>
            </a:r>
            <a:r>
              <a:rPr lang="en-US" dirty="0"/>
              <a:t> a march of progress toward some goal, like humans at the top of a ladder.</a:t>
            </a:r>
          </a:p>
          <a:p>
            <a:endParaRPr lang="en-US" dirty="0"/>
          </a:p>
          <a:p>
            <a:r>
              <a:rPr lang="en-US" dirty="0"/>
              <a:t>Instead, evolution is about adaptation to local environments. </a:t>
            </a:r>
          </a:p>
          <a:p>
            <a:r>
              <a:rPr lang="en-US" dirty="0"/>
              <a:t>What works in one context may not in another. Traits can be gained, but they can also be lost if they’re no longer useful.</a:t>
            </a:r>
          </a:p>
          <a:p>
            <a:endParaRPr lang="en-US" dirty="0"/>
          </a:p>
          <a:p>
            <a:r>
              <a:rPr lang="en-US" dirty="0"/>
              <a:t>Think about cave fish that lost their eyes. </a:t>
            </a:r>
          </a:p>
          <a:p>
            <a:r>
              <a:rPr lang="en-US" dirty="0"/>
              <a:t>Or parasites that lost digestive systems because they live entirely inside hosts. </a:t>
            </a:r>
          </a:p>
          <a:p>
            <a:r>
              <a:rPr lang="en-US" dirty="0"/>
              <a:t>These changes weren’t ‘backward’—they were adaptive for those environments.</a:t>
            </a:r>
          </a:p>
          <a:p>
            <a:endParaRPr lang="en-US" dirty="0"/>
          </a:p>
          <a:p>
            <a:r>
              <a:rPr lang="en-US" dirty="0"/>
              <a:t>This is crucial for our purposes: neurons and brains didn’t evolve because evolution was trying to ‘make intelligence.’ </a:t>
            </a:r>
          </a:p>
          <a:p>
            <a:r>
              <a:rPr lang="en-US" dirty="0"/>
              <a:t>They evolved because, in certain ecological situations, they helped organisms survive and reproduce.</a:t>
            </a:r>
          </a:p>
          <a:p>
            <a:endParaRPr lang="en-US" dirty="0"/>
          </a:p>
          <a:p>
            <a:r>
              <a:rPr lang="en-US" dirty="0"/>
              <a:t>Intelligence isn’t inherently a “good” thing by evolutionary standards. It might be adaptive in certain situations, and maladaptive in others.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from an evolutionary perspective, intelligence isn’t even all that common.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we call ‘intelligent’ organisms are vastly outnumbered by bacteria, fungi, and other so-called ‘simple’ life forms.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nature’s point of view, being intelligent is the exception, not the rule.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269E64-B1C9-D551-83C1-8427A2B56D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14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44D7B-11D9-B832-79B0-4B0D0BC15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FC6465-A669-49EA-34FA-1F9BC1A47A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7057D-68D6-C7DC-CFCD-502DC10874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early Earth about 4 billion years ago, random chemistry produced short chains of RNA. </a:t>
            </a:r>
          </a:p>
          <a:p>
            <a:r>
              <a:rPr lang="en-US" dirty="0"/>
              <a:t>Most of these just broke down, but a few folded into useful shapes. </a:t>
            </a:r>
          </a:p>
          <a:p>
            <a:r>
              <a:rPr lang="en-US" dirty="0"/>
              <a:t>Useful because they could catalyze chemical reactions.</a:t>
            </a:r>
          </a:p>
          <a:p>
            <a:r>
              <a:rPr lang="en-US" dirty="0"/>
              <a:t>These special RNAs are called </a:t>
            </a:r>
            <a:r>
              <a:rPr lang="en-US" i="1" dirty="0"/>
              <a:t>ribozymes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Every once in a while, a ribozyme helped an RNA chain get copied. </a:t>
            </a:r>
          </a:p>
          <a:p>
            <a:r>
              <a:rPr lang="en-US" dirty="0"/>
              <a:t>It wasn’t direct, efficient self-copying the way modern DNA replication works.</a:t>
            </a:r>
          </a:p>
          <a:p>
            <a:r>
              <a:rPr lang="en-US" dirty="0"/>
              <a:t>But even an indirect, clumsy process was a game-changer.</a:t>
            </a:r>
          </a:p>
          <a:p>
            <a:endParaRPr lang="en-US" dirty="0"/>
          </a:p>
          <a:p>
            <a:r>
              <a:rPr lang="en-US" dirty="0"/>
              <a:t>Because copying was imperfect, mistakes crept in — new variants appeared. </a:t>
            </a:r>
          </a:p>
          <a:p>
            <a:r>
              <a:rPr lang="en-US" dirty="0"/>
              <a:t>Some were better at surviving or making more copies, and those variants spread.</a:t>
            </a:r>
          </a:p>
          <a:p>
            <a:endParaRPr lang="en-US" dirty="0"/>
          </a:p>
          <a:p>
            <a:r>
              <a:rPr lang="en-US" dirty="0"/>
              <a:t>At this point, all three ingredients for natural selection were in place: variation, inheritance, and differential survival. In other words, evolution had begun — not yet with cells or organisms, but with relatively simple molecules.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D3F503-8C44-A8F1-A25C-863BFD45D3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245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196F9-ECE1-1C80-99F6-2F33790CE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CAFDD4-0DE6-8AD8-D5ED-0A4397AEA6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A24A1F-AC39-04B3-14E4-E4BB0C7CAB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evolution was underway, certain innovations dramatically increased the complexity of these proto-cells.</a:t>
            </a:r>
          </a:p>
          <a:p>
            <a:endParaRPr lang="en-US" b="1" dirty="0"/>
          </a:p>
          <a:p>
            <a:r>
              <a:rPr lang="en-US" b="1" dirty="0"/>
              <a:t>Lipids</a:t>
            </a:r>
            <a:r>
              <a:rPr lang="en-US" dirty="0"/>
              <a:t>: Fatty molecules naturally form bubbles in water. If RNA systems got trapped inside, they gained protection. </a:t>
            </a:r>
          </a:p>
          <a:p>
            <a:r>
              <a:rPr lang="en-US" dirty="0"/>
              <a:t>Over time, RNAs and proteins that could help maintain or produce membranes were favored. This was the beginning of true cell membranes.</a:t>
            </a:r>
          </a:p>
          <a:p>
            <a:endParaRPr lang="en-US" dirty="0"/>
          </a:p>
          <a:p>
            <a:r>
              <a:rPr lang="en-US" b="1" dirty="0"/>
              <a:t>Ribozymes → Ribosomes</a:t>
            </a:r>
            <a:r>
              <a:rPr lang="en-US" dirty="0"/>
              <a:t>: Some RNAs catalyzed reactions that joined amino acids into short chains — the first proteins. </a:t>
            </a:r>
          </a:p>
          <a:p>
            <a:r>
              <a:rPr lang="en-US" dirty="0"/>
              <a:t>Proteins were more versatile than RNA enzymes, so any system that produced them had an edge. </a:t>
            </a:r>
          </a:p>
          <a:p>
            <a:r>
              <a:rPr lang="en-US" dirty="0"/>
              <a:t>Eventually, ribozymes and proteins co-evolved into ribosomes — dedicated machines for protein production.</a:t>
            </a:r>
          </a:p>
          <a:p>
            <a:endParaRPr lang="en-US" dirty="0"/>
          </a:p>
          <a:p>
            <a:r>
              <a:rPr lang="en-US" b="1" dirty="0"/>
              <a:t>Proteins</a:t>
            </a:r>
            <a:r>
              <a:rPr lang="en-US" dirty="0"/>
              <a:t>: These short chains could act as catalysts, energy metabolizers, sensors, or motors — dramatically expanding what early life could do.</a:t>
            </a:r>
          </a:p>
          <a:p>
            <a:endParaRPr lang="en-US" dirty="0"/>
          </a:p>
          <a:p>
            <a:r>
              <a:rPr lang="en-US" b="1" dirty="0"/>
              <a:t>DNA</a:t>
            </a:r>
            <a:r>
              <a:rPr lang="en-US" dirty="0"/>
              <a:t>: Finally, DNA entered the scene as a more stable storage molecule than RNA. </a:t>
            </a:r>
          </a:p>
          <a:p>
            <a:r>
              <a:rPr lang="en-US" dirty="0"/>
              <a:t>RNA and proteins did the work, while DNA became the long-term blueprint.</a:t>
            </a:r>
          </a:p>
          <a:p>
            <a:endParaRPr lang="en-US" dirty="0"/>
          </a:p>
          <a:p>
            <a:r>
              <a:rPr lang="en-US" dirty="0"/>
              <a:t>By the time these pieces came together, life looked much more like what we’d recognize as a modern cell: </a:t>
            </a:r>
          </a:p>
          <a:p>
            <a:r>
              <a:rPr lang="en-US" dirty="0"/>
              <a:t>a membrane, a genome, protein factories, and a metabolism powered by ATP.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94AC2D-9AB0-E1EF-350A-DA522D8F65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87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B7F58-154E-B876-856B-F765490C0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03C8CF-E3B8-69E7-430B-9E15165625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E46895-CC8F-3118-DDD2-59D2CB8BC9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1. Chemistry experiments</a:t>
            </a:r>
          </a:p>
          <a:p>
            <a:r>
              <a:rPr lang="en-US" b="0" dirty="0"/>
              <a:t>Classic Miller–Urey experiment (1950s) showed that with simple gases, sparks, and heat, you can get amino acids and nucleotides.</a:t>
            </a:r>
          </a:p>
          <a:p>
            <a:r>
              <a:rPr lang="en-US" b="0" dirty="0"/>
              <a:t>Modern versions with clays, minerals, and hydrothermal vent conditions show that short RNA and peptide chains can form spontaneously.</a:t>
            </a:r>
          </a:p>
          <a:p>
            <a:endParaRPr lang="en-US" b="0" dirty="0"/>
          </a:p>
          <a:p>
            <a:r>
              <a:rPr lang="en-US" b="0" dirty="0"/>
              <a:t>2. Ribozymes in modern biology</a:t>
            </a:r>
          </a:p>
          <a:p>
            <a:r>
              <a:rPr lang="en-US" b="0" dirty="0"/>
              <a:t>In labs, scientists have evolved RNAs that can catalyze their own partial copying.</a:t>
            </a:r>
          </a:p>
          <a:p>
            <a:r>
              <a:rPr lang="en-US" b="0" dirty="0"/>
              <a:t>In living cells, ribozymes still exist: the catalytic core of the ribosome is RNA, not protein. That’s a fossil of the RNA world.</a:t>
            </a:r>
          </a:p>
          <a:p>
            <a:endParaRPr lang="en-US" b="0" dirty="0"/>
          </a:p>
          <a:p>
            <a:r>
              <a:rPr lang="en-US" b="0" dirty="0"/>
              <a:t>3. Comparative biology (LUCA reconstruction)</a:t>
            </a:r>
          </a:p>
          <a:p>
            <a:r>
              <a:rPr lang="en-US" b="0" dirty="0"/>
              <a:t>By comparing genes across bacteria, archaea, and eukaryotes, scientists can infer what the last universal common ancestor (LUCA) had (DNA, ribosomes, ATP use, membranes).</a:t>
            </a:r>
          </a:p>
          <a:p>
            <a:r>
              <a:rPr lang="en-US" b="0" dirty="0"/>
              <a:t>Anything shared across all life today probably existed in LUCA.</a:t>
            </a:r>
          </a:p>
          <a:p>
            <a:endParaRPr lang="en-US" b="0" dirty="0"/>
          </a:p>
          <a:p>
            <a:r>
              <a:rPr lang="en-US" b="0" dirty="0"/>
              <a:t>4. Geological evidence</a:t>
            </a:r>
          </a:p>
          <a:p>
            <a:r>
              <a:rPr lang="en-US" b="0" dirty="0"/>
              <a:t>Ancient rocks (~3.5–3.8 billion years old) contain chemical signatures consistent with early life: carbon isotope ratios, stromatolite fossils.</a:t>
            </a:r>
          </a:p>
          <a:p>
            <a:r>
              <a:rPr lang="en-US" b="0" dirty="0"/>
              <a:t>These set a minimum date for when life had to exist.</a:t>
            </a:r>
          </a:p>
          <a:p>
            <a:endParaRPr lang="en-US" b="0" dirty="0"/>
          </a:p>
          <a:p>
            <a:r>
              <a:rPr lang="en-US" b="0" dirty="0"/>
              <a:t>5. Computer models &amp; lab evolution</a:t>
            </a:r>
          </a:p>
          <a:p>
            <a:r>
              <a:rPr lang="en-US" b="0" dirty="0"/>
              <a:t>Researchers simulate networks of replicators and show how self-replication, variation, and selection naturally emerge.</a:t>
            </a:r>
          </a:p>
          <a:p>
            <a:r>
              <a:rPr lang="en-US" b="0" dirty="0"/>
              <a:t>In labs, RNA molecules have been artificially evolved to improve replication — demonstrating plausibility.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E6DA73-4CB9-321A-2254-D933560CF1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907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7D3FD-50D4-1FD0-C62A-D925FB6E4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453481-6262-3B6F-237B-8306FE0588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213337-1851-1A9F-1697-7C7CA68E80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 before neurons existed, life was already showing what we could call </a:t>
            </a:r>
            <a:r>
              <a:rPr lang="en-US" i="1" dirty="0"/>
              <a:t>primitive intelligence.</a:t>
            </a:r>
            <a:endParaRPr lang="en-US" dirty="0"/>
          </a:p>
          <a:p>
            <a:endParaRPr lang="en-US" dirty="0"/>
          </a:p>
          <a:p>
            <a:r>
              <a:rPr lang="en-US" dirty="0"/>
              <a:t>Single-celled organisms like bacteria evolved proteins that acted like little machines. </a:t>
            </a:r>
          </a:p>
          <a:p>
            <a:r>
              <a:rPr lang="en-US" dirty="0"/>
              <a:t>Some proteins formed </a:t>
            </a:r>
            <a:r>
              <a:rPr lang="en-US" b="1" dirty="0"/>
              <a:t>motors and propellers</a:t>
            </a:r>
            <a:r>
              <a:rPr lang="en-US" dirty="0"/>
              <a:t> that let them swim through liquid. </a:t>
            </a:r>
          </a:p>
          <a:p>
            <a:r>
              <a:rPr lang="en-US" dirty="0"/>
              <a:t>Others acted as </a:t>
            </a:r>
            <a:r>
              <a:rPr lang="en-US" b="1" dirty="0"/>
              <a:t>receptors</a:t>
            </a:r>
            <a:r>
              <a:rPr lang="en-US" dirty="0"/>
              <a:t>, changing shape when they detected things in the environment, like light, heat, or chemicals.</a:t>
            </a:r>
          </a:p>
          <a:p>
            <a:endParaRPr lang="en-US" dirty="0"/>
          </a:p>
          <a:p>
            <a:r>
              <a:rPr lang="en-US" dirty="0"/>
              <a:t>This allowed bacteria to do more than just sit there. </a:t>
            </a:r>
          </a:p>
          <a:p>
            <a:r>
              <a:rPr lang="en-US" dirty="0"/>
              <a:t>They could actively </a:t>
            </a:r>
            <a:r>
              <a:rPr lang="en-US" i="1" dirty="0"/>
              <a:t>navigate</a:t>
            </a:r>
            <a:r>
              <a:rPr lang="en-US" dirty="0"/>
              <a:t>:</a:t>
            </a:r>
          </a:p>
          <a:p>
            <a:r>
              <a:rPr lang="en-US" dirty="0"/>
              <a:t>Swim toward food sources that supported replication.</a:t>
            </a:r>
          </a:p>
          <a:p>
            <a:r>
              <a:rPr lang="en-US" dirty="0"/>
              <a:t>Swim away from harmful chemicals, extreme heat, or anything that damaged their DNA.</a:t>
            </a:r>
          </a:p>
          <a:p>
            <a:endParaRPr lang="en-US" dirty="0"/>
          </a:p>
          <a:p>
            <a:r>
              <a:rPr lang="en-US" dirty="0"/>
              <a:t>This behavior is called </a:t>
            </a:r>
            <a:r>
              <a:rPr lang="en-US" b="1" dirty="0"/>
              <a:t>chemotaxis</a:t>
            </a:r>
            <a:r>
              <a:rPr lang="en-US" dirty="0"/>
              <a:t> — literally ‘movement in response to chemicals.’</a:t>
            </a:r>
          </a:p>
          <a:p>
            <a:r>
              <a:rPr lang="en-US" dirty="0"/>
              <a:t> It’s not neurons, but it’s the same basic idea: detecting the world and acting in ways that increase survival.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1F9C8-E09F-9D53-0D37-927E3340E6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57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34809-F69F-0D48-97F8-9CF76A5308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340" y="1122363"/>
            <a:ext cx="5785769" cy="23876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Title Here: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Tell Your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Illinois Story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FA99F5-1DAB-644E-87BD-7B2BE337DBB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1340" y="3602038"/>
            <a:ext cx="5785769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E86B4-4E28-5743-B958-4D04BD32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A9BA8F-BF67-344F-9BFA-A8262A79BC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37075" y="5718264"/>
            <a:ext cx="3117850" cy="80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2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B210D-E74D-9F46-BBEB-61CE8DBFB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7874" y="6095093"/>
            <a:ext cx="2743200" cy="365125"/>
          </a:xfrm>
        </p:spPr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4261-61FB-7142-9417-2F78D3797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23" y="365125"/>
            <a:ext cx="9614263" cy="1325563"/>
          </a:xfrm>
        </p:spPr>
        <p:txBody>
          <a:bodyPr/>
          <a:lstStyle>
            <a:lvl1pPr algn="ctr">
              <a:defRPr b="1" i="0">
                <a:solidFill>
                  <a:srgbClr val="E84A27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Hello.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12F32-5110-BE43-86BA-CB778EC42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823" y="1690688"/>
            <a:ext cx="9614263" cy="3625895"/>
          </a:xfrm>
        </p:spPr>
        <p:txBody>
          <a:bodyPr/>
          <a:lstStyle>
            <a:lvl1pPr>
              <a:defRPr>
                <a:solidFill>
                  <a:srgbClr val="13294B"/>
                </a:solidFill>
              </a:defRPr>
            </a:lvl1pPr>
            <a:lvl2pPr>
              <a:defRPr>
                <a:solidFill>
                  <a:srgbClr val="13294B"/>
                </a:solidFill>
              </a:defRPr>
            </a:lvl2pPr>
            <a:lvl3pPr>
              <a:defRPr>
                <a:solidFill>
                  <a:srgbClr val="13294B"/>
                </a:solidFill>
              </a:defRPr>
            </a:lvl3pPr>
            <a:lvl4pPr>
              <a:defRPr>
                <a:solidFill>
                  <a:srgbClr val="13294B"/>
                </a:solidFill>
              </a:defRPr>
            </a:lvl4pPr>
            <a:lvl5pPr>
              <a:defRPr>
                <a:solidFill>
                  <a:srgbClr val="13294B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96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26ADA6-32C7-6D47-94AB-D149FA9C1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FDBC8-5F1C-654A-9325-61F424413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FB5C-A5C2-4C44-A9DF-4F6A196EC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8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E84A27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3294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3294B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3294B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55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83CDB9E-798C-A842-B031-6BFA04385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9571" y="773546"/>
            <a:ext cx="5935859" cy="272025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0000" dirty="0">
                <a:latin typeface="Calibri"/>
                <a:cs typeface="Calibri"/>
              </a:rPr>
              <a:t>BCOG 100</a:t>
            </a:r>
            <a:endParaRPr lang="en-US" sz="1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2F9A5BC-DE40-064D-98AE-B1AA2F27430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017406" y="3472201"/>
            <a:ext cx="7410764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The Evolution of Neurons </a:t>
            </a:r>
          </a:p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Lecture 1: Evolution and the Beginning of Life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87BCB3F-D51B-11CA-8A5C-B653C02DD655}"/>
              </a:ext>
            </a:extLst>
          </p:cNvPr>
          <p:cNvSpPr/>
          <p:nvPr/>
        </p:nvSpPr>
        <p:spPr>
          <a:xfrm>
            <a:off x="443346" y="126307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6C562F-8F13-2516-D9AF-45E75A96A3C5}"/>
              </a:ext>
            </a:extLst>
          </p:cNvPr>
          <p:cNvSpPr/>
          <p:nvPr/>
        </p:nvSpPr>
        <p:spPr>
          <a:xfrm>
            <a:off x="1505528" y="3248890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2052EBC-2E12-F996-BB1F-41F23E64F1BE}"/>
              </a:ext>
            </a:extLst>
          </p:cNvPr>
          <p:cNvSpPr/>
          <p:nvPr/>
        </p:nvSpPr>
        <p:spPr>
          <a:xfrm>
            <a:off x="443345" y="331816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A4D7291-4D5A-9593-1D85-950EBFC1FF07}"/>
              </a:ext>
            </a:extLst>
          </p:cNvPr>
          <p:cNvSpPr/>
          <p:nvPr/>
        </p:nvSpPr>
        <p:spPr>
          <a:xfrm>
            <a:off x="443346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E91675-03DF-90EE-942D-06C70F754DEE}"/>
              </a:ext>
            </a:extLst>
          </p:cNvPr>
          <p:cNvCxnSpPr/>
          <p:nvPr/>
        </p:nvCxnSpPr>
        <p:spPr>
          <a:xfrm>
            <a:off x="867642" y="2172278"/>
            <a:ext cx="1052944" cy="11106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D74029-D6FE-2938-F6DF-602FCD9AA658}"/>
              </a:ext>
            </a:extLst>
          </p:cNvPr>
          <p:cNvCxnSpPr>
            <a:cxnSpLocks/>
          </p:cNvCxnSpPr>
          <p:nvPr/>
        </p:nvCxnSpPr>
        <p:spPr>
          <a:xfrm>
            <a:off x="879187" y="2172278"/>
            <a:ext cx="25400" cy="117994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831A33E-2612-45D1-F1F0-57371C01F8AB}"/>
              </a:ext>
            </a:extLst>
          </p:cNvPr>
          <p:cNvSpPr/>
          <p:nvPr/>
        </p:nvSpPr>
        <p:spPr>
          <a:xfrm>
            <a:off x="1505528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565D7F4-2920-5911-7086-757F822A07E3}"/>
              </a:ext>
            </a:extLst>
          </p:cNvPr>
          <p:cNvSpPr/>
          <p:nvPr/>
        </p:nvSpPr>
        <p:spPr>
          <a:xfrm>
            <a:off x="2694709" y="524625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E6F4CE-E239-70EB-26D3-C8CB8E270185}"/>
              </a:ext>
            </a:extLst>
          </p:cNvPr>
          <p:cNvCxnSpPr>
            <a:cxnSpLocks/>
          </p:cNvCxnSpPr>
          <p:nvPr/>
        </p:nvCxnSpPr>
        <p:spPr>
          <a:xfrm>
            <a:off x="1941369" y="4169641"/>
            <a:ext cx="1168399" cy="108758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727C65-F6C0-78C9-A469-40AAD8018B82}"/>
              </a:ext>
            </a:extLst>
          </p:cNvPr>
          <p:cNvCxnSpPr>
            <a:cxnSpLocks/>
          </p:cNvCxnSpPr>
          <p:nvPr/>
        </p:nvCxnSpPr>
        <p:spPr>
          <a:xfrm flipH="1">
            <a:off x="1955223" y="4158096"/>
            <a:ext cx="9238" cy="108758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A7C2072-1E04-8B83-DAA8-B48C97536A6F}"/>
              </a:ext>
            </a:extLst>
          </p:cNvPr>
          <p:cNvCxnSpPr>
            <a:cxnSpLocks/>
          </p:cNvCxnSpPr>
          <p:nvPr/>
        </p:nvCxnSpPr>
        <p:spPr>
          <a:xfrm>
            <a:off x="890732" y="4227368"/>
            <a:ext cx="13855" cy="10183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8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B1D646-2E90-8C0A-2E2C-26053FE06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16148FB-B311-977A-9218-B0181FCACE9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Evolution of the First Cells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E0EE37-FBE7-9D5A-1A3F-3938B53F2057}"/>
              </a:ext>
            </a:extLst>
          </p:cNvPr>
          <p:cNvSpPr txBox="1"/>
          <p:nvPr/>
        </p:nvSpPr>
        <p:spPr>
          <a:xfrm>
            <a:off x="4599296" y="1800952"/>
            <a:ext cx="756117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How do we know this?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chemistry shows it’s possible,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biology shows traces of an RNA world still remain,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geology sets the timeline,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and comparative genomics shows what early cells must have had.</a:t>
            </a:r>
          </a:p>
          <a:p>
            <a:endParaRPr lang="en-US" sz="2400" dirty="0"/>
          </a:p>
        </p:txBody>
      </p:sp>
      <p:pic>
        <p:nvPicPr>
          <p:cNvPr id="5122" name="Picture 2" descr="Advanced Binocular Microscope For Labs | Home Science Tools">
            <a:extLst>
              <a:ext uri="{FF2B5EF4-FFF2-40B4-BE49-F238E27FC236}">
                <a16:creationId xmlns:a16="http://schemas.microsoft.com/office/drawing/2014/main" id="{DDCB7902-AB9A-8FCA-8698-6E03A499F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147" y="1181384"/>
            <a:ext cx="3840991" cy="3840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271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FAA03-176D-31CB-672B-ACD29FABE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B36688F-10A4-BA0D-E82A-7287994357F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Evolution of the First Cells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52AD2A-0630-6D41-3D12-93C95D8166BA}"/>
              </a:ext>
            </a:extLst>
          </p:cNvPr>
          <p:cNvSpPr txBox="1"/>
          <p:nvPr/>
        </p:nvSpPr>
        <p:spPr>
          <a:xfrm>
            <a:off x="6095999" y="1148064"/>
            <a:ext cx="5891285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Early Intelligence in Single-Celled Life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Single cells with proteins for: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Movement (propellers, motors)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Sensing (light, temperature, chemicals)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resulted in behavior: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Move toward food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Avoid danger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Cells with adaptive behaviors had a better chance of survival and reproduction, and so came to outnumber those that did not.</a:t>
            </a:r>
          </a:p>
        </p:txBody>
      </p:sp>
      <p:pic>
        <p:nvPicPr>
          <p:cNvPr id="4100" name="Picture 4" descr="Can Single Cells Learn? | The Scientist">
            <a:extLst>
              <a:ext uri="{FF2B5EF4-FFF2-40B4-BE49-F238E27FC236}">
                <a16:creationId xmlns:a16="http://schemas.microsoft.com/office/drawing/2014/main" id="{7978BBEB-CD8F-4232-9CDE-38F0C8B36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16" y="1148064"/>
            <a:ext cx="5739050" cy="401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99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 uiExpand="1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95322-FA0C-0AE0-150E-56EA62D05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FB26590-2145-899E-A58D-E6B30DB4B0C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Evolution of the First Cells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01E8F3-FACB-278E-37BF-B020825619EC}"/>
              </a:ext>
            </a:extLst>
          </p:cNvPr>
          <p:cNvSpPr txBox="1"/>
          <p:nvPr/>
        </p:nvSpPr>
        <p:spPr>
          <a:xfrm>
            <a:off x="5741125" y="2031674"/>
            <a:ext cx="56956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DNA as Information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DNA = stable blueprint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RNA = messenger, helper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Proteins = machines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Central Dogma: DNA → RNA → Protein</a:t>
            </a:r>
          </a:p>
        </p:txBody>
      </p:sp>
      <p:pic>
        <p:nvPicPr>
          <p:cNvPr id="3074" name="Picture 2" descr="Central Dogma of Molecular Biology">
            <a:extLst>
              <a:ext uri="{FF2B5EF4-FFF2-40B4-BE49-F238E27FC236}">
                <a16:creationId xmlns:a16="http://schemas.microsoft.com/office/drawing/2014/main" id="{1D369AB0-3CDE-9D95-024C-85ACA744E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94" y="735162"/>
            <a:ext cx="508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089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52AB6-F1FC-661C-68F9-A8A94C85A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C1786846-D5CF-D656-3446-306BACECDCA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Evolution of the First Cells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84AB11-99C5-8E80-F348-D81BA37224D1}"/>
              </a:ext>
            </a:extLst>
          </p:cNvPr>
          <p:cNvSpPr txBox="1"/>
          <p:nvPr/>
        </p:nvSpPr>
        <p:spPr>
          <a:xfrm>
            <a:off x="7902054" y="1843950"/>
            <a:ext cx="428994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LUCA: Last Universal Common Ancestor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~3.5 billion years ago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Shared by all life today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Features: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DNA, RNA, proteins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Lipid membranes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ATP metabolism</a:t>
            </a:r>
          </a:p>
        </p:txBody>
      </p:sp>
      <p:pic>
        <p:nvPicPr>
          <p:cNvPr id="2050" name="Picture 2" descr="Graphic showing life branching out into bacteria, eukaryotes and archaea from LUCA">
            <a:extLst>
              <a:ext uri="{FF2B5EF4-FFF2-40B4-BE49-F238E27FC236}">
                <a16:creationId xmlns:a16="http://schemas.microsoft.com/office/drawing/2014/main" id="{3340D297-5D8A-6F67-8FDC-2D6B9B4794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7"/>
          <a:stretch>
            <a:fillRect/>
          </a:stretch>
        </p:blipFill>
        <p:spPr bwMode="auto">
          <a:xfrm>
            <a:off x="387161" y="1173060"/>
            <a:ext cx="7323825" cy="4511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869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A2107-7A9D-A33D-B364-630629FB2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2E66D37D-019E-E35F-4797-8CE3E241C05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Energy Challenge in Early Life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DDA8F2-25DA-FEB6-0FDF-3EC7D3E52381}"/>
              </a:ext>
            </a:extLst>
          </p:cNvPr>
          <p:cNvSpPr txBox="1"/>
          <p:nvPr/>
        </p:nvSpPr>
        <p:spPr>
          <a:xfrm>
            <a:off x="5244662" y="1880396"/>
            <a:ext cx="7031421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The Energy Challenge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ATP: adenosine triphosphate, a cell’s energy currency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Early life: hydrogen fuel → ATP (inefficient)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Photosynthesis: sunlight + CO₂ → sugar → ATP (efficient, renewable)</a:t>
            </a:r>
          </a:p>
        </p:txBody>
      </p:sp>
      <p:pic>
        <p:nvPicPr>
          <p:cNvPr id="1026" name="Picture 2" descr="Picture">
            <a:extLst>
              <a:ext uri="{FF2B5EF4-FFF2-40B4-BE49-F238E27FC236}">
                <a16:creationId xmlns:a16="http://schemas.microsoft.com/office/drawing/2014/main" id="{31F5E6B6-E56A-73C0-2CA8-DB0ADAE6D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53" y="735162"/>
            <a:ext cx="4280777" cy="5200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21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5D06B-70FA-AF2C-5335-C9D3AEEE7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94EEB716-66D7-9ADF-9BE1-C4812D4A2A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Energy Challenge in Early Life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00F6E8-89D4-C150-0F42-33299DAECA03}"/>
              </a:ext>
            </a:extLst>
          </p:cNvPr>
          <p:cNvSpPr txBox="1"/>
          <p:nvPr/>
        </p:nvSpPr>
        <p:spPr>
          <a:xfrm>
            <a:off x="893379" y="804225"/>
            <a:ext cx="7031421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Great Oxygenation Event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Photosynthesis released oxygen (O₂)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Oxygen = toxic &amp; reactive → mass extinction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Oxygen = powerful electron acceptor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Respiration with O₂ → ~15× more ATP</a:t>
            </a:r>
          </a:p>
        </p:txBody>
      </p:sp>
      <p:pic>
        <p:nvPicPr>
          <p:cNvPr id="11266" name="Picture 2" descr="Liberal Arts Blog — Oxygen (Part Two) The Great Oxidation Event, Little Oxidation  Events, The Miracle of Daily Life | by John Muresianu | Medium">
            <a:extLst>
              <a:ext uri="{FF2B5EF4-FFF2-40B4-BE49-F238E27FC236}">
                <a16:creationId xmlns:a16="http://schemas.microsoft.com/office/drawing/2014/main" id="{7849BB6A-EE9B-EDD5-901D-FD28595C4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777" y="2804773"/>
            <a:ext cx="8559800" cy="351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847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2694C-8BB5-5CDC-CADF-AC61C4DDA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1FD3565-7AD7-1BFE-618D-19D1D457A27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Summarizing Evolution of Life Before Neurons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DC3C7A-0714-2106-7C9E-7A707F3CA831}"/>
              </a:ext>
            </a:extLst>
          </p:cNvPr>
          <p:cNvSpPr txBox="1"/>
          <p:nvPr/>
        </p:nvSpPr>
        <p:spPr>
          <a:xfrm>
            <a:off x="398198" y="942770"/>
            <a:ext cx="1139560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Today we saw: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Evolution by natural selection = variation + inheritance + selection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Life from non-life: the RNA world → DNA, proteins, membranes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Early “intelligence” in single cells (chemotaxis)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Energy revolution: photosynthesis &amp; oxygen</a:t>
            </a:r>
          </a:p>
          <a:p>
            <a:endParaRPr lang="en-US" sz="2400" dirty="0"/>
          </a:p>
          <a:p>
            <a:r>
              <a:rPr lang="en-US" sz="2400" b="1" dirty="0"/>
              <a:t>Next time…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Oxygen killed many forms of life…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…but also powered new complexity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With this energy, life could afford bigger bodies, new strategies, and the first neurons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4569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9425CA-F8AC-24D5-CE11-239C9B713FD4}"/>
              </a:ext>
            </a:extLst>
          </p:cNvPr>
          <p:cNvSpPr txBox="1"/>
          <p:nvPr/>
        </p:nvSpPr>
        <p:spPr>
          <a:xfrm>
            <a:off x="1271752" y="1282261"/>
            <a:ext cx="98587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Reading Check 4-1</a:t>
            </a:r>
          </a:p>
          <a:p>
            <a:endParaRPr lang="en-US" sz="2800" dirty="0"/>
          </a:p>
          <a:p>
            <a:r>
              <a:rPr lang="en-US" sz="2800" b="1" dirty="0"/>
              <a:t>Password</a:t>
            </a:r>
            <a:r>
              <a:rPr lang="en-US" sz="2800" dirty="0"/>
              <a:t>: neuron</a:t>
            </a:r>
          </a:p>
          <a:p>
            <a:endParaRPr lang="en-US" sz="2800" dirty="0"/>
          </a:p>
          <a:p>
            <a:r>
              <a:rPr lang="en-US" sz="2800" b="1" dirty="0"/>
              <a:t>Question</a:t>
            </a:r>
            <a:r>
              <a:rPr lang="en-US" sz="2800" dirty="0"/>
              <a:t>: Neurons are described as creating “electrochemical” communication. What does that mean?</a:t>
            </a:r>
          </a:p>
        </p:txBody>
      </p:sp>
    </p:spTree>
    <p:extLst>
      <p:ext uri="{BB962C8B-B14F-4D97-AF65-F5344CB8AC3E}">
        <p14:creationId xmlns:p14="http://schemas.microsoft.com/office/powerpoint/2010/main" val="2638555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4B2CA281-11FA-A27B-CD7A-9F443FAEA40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From Evolution to Neurons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A92D8F-BC67-D36F-DFAC-BB3167810E94}"/>
              </a:ext>
            </a:extLst>
          </p:cNvPr>
          <p:cNvSpPr txBox="1"/>
          <p:nvPr/>
        </p:nvSpPr>
        <p:spPr>
          <a:xfrm>
            <a:off x="532262" y="963790"/>
            <a:ext cx="612753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Today’s Outline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Why biology in cognitive science?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Evolution by natural selection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Origins of life &amp; early “intelligence”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0600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5E177-1A7E-158B-6C97-A6DD3B729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8F8AAFC2-16F9-CFC0-3D72-2CA6AA1023B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From Evolution to Neurons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316C41-09EF-169B-0AD7-A24A41988AF1}"/>
              </a:ext>
            </a:extLst>
          </p:cNvPr>
          <p:cNvSpPr txBox="1"/>
          <p:nvPr/>
        </p:nvSpPr>
        <p:spPr>
          <a:xfrm>
            <a:off x="368490" y="958896"/>
            <a:ext cx="11113761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Why Biology Matters for Cognitive Science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Brains are biological organs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Evolution shaped cognition by shaping the brain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Constraints, tradeoffs, and possibilities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Simple life and evolution itself can be thought of as a kind of intelligent, information, processing, and algorithm</a:t>
            </a:r>
          </a:p>
          <a:p>
            <a:endParaRPr lang="en-US" sz="1200" dirty="0"/>
          </a:p>
          <a:p>
            <a:r>
              <a:rPr lang="en-US" sz="2400" dirty="0"/>
              <a:t>Over the next 8 weeks we’ll go from: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Molecules </a:t>
            </a:r>
            <a:r>
              <a:rPr lang="en-US" sz="2400" dirty="0">
                <a:sym typeface="Wingdings" pitchFamily="2" charset="2"/>
              </a:rPr>
              <a:t> </a:t>
            </a:r>
            <a:r>
              <a:rPr lang="en-US" sz="2400" dirty="0"/>
              <a:t>Cells → Neurons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Circuits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Brains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Higher Cognitive Abilities like Symbolic Reasoning, Language and Social Cognition.</a:t>
            </a:r>
          </a:p>
          <a:p>
            <a:endParaRPr lang="en-US" sz="1200" dirty="0"/>
          </a:p>
          <a:p>
            <a:r>
              <a:rPr lang="en-US" sz="2400" dirty="0"/>
              <a:t>This mirrors both evolution </a:t>
            </a:r>
            <a:r>
              <a:rPr lang="en-US" sz="2400" i="1" dirty="0"/>
              <a:t>and</a:t>
            </a:r>
            <a:r>
              <a:rPr lang="en-US" sz="2400" dirty="0"/>
              <a:t> our course.</a:t>
            </a:r>
          </a:p>
        </p:txBody>
      </p:sp>
    </p:spTree>
    <p:extLst>
      <p:ext uri="{BB962C8B-B14F-4D97-AF65-F5344CB8AC3E}">
        <p14:creationId xmlns:p14="http://schemas.microsoft.com/office/powerpoint/2010/main" val="4115969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2FBC4-E96B-0241-91AF-61174AC19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18A016A-4BFD-2334-E2AC-86F21EC9550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Evolution by Natural Selection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DBD2B7-B0A9-78F4-7B0F-E0CB71F83920}"/>
              </a:ext>
            </a:extLst>
          </p:cNvPr>
          <p:cNvSpPr txBox="1"/>
          <p:nvPr/>
        </p:nvSpPr>
        <p:spPr>
          <a:xfrm>
            <a:off x="4803227" y="985345"/>
            <a:ext cx="713652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Natural Selection as an Algorithm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Variation</a:t>
            </a:r>
            <a:r>
              <a:rPr lang="en-US" sz="2400" dirty="0"/>
              <a:t>: individuals in a population vary in their traits; they have different </a:t>
            </a:r>
            <a:r>
              <a:rPr lang="en-US" sz="2400" b="1" dirty="0"/>
              <a:t>genotypes</a:t>
            </a:r>
            <a:r>
              <a:rPr lang="en-US" sz="2400" dirty="0"/>
              <a:t> (sets of genes) leading to different </a:t>
            </a:r>
            <a:r>
              <a:rPr lang="en-US" sz="2400" b="1" dirty="0"/>
              <a:t>phenotypes</a:t>
            </a:r>
            <a:r>
              <a:rPr lang="en-US" sz="2400" dirty="0"/>
              <a:t> (differences in physical bodies and behaviors).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Inheritance</a:t>
            </a:r>
            <a:r>
              <a:rPr lang="en-US" sz="2400" dirty="0"/>
              <a:t>: those traits are passed on to offspring</a:t>
            </a:r>
          </a:p>
          <a:p>
            <a:endParaRPr lang="en-US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Selection</a:t>
            </a:r>
            <a:r>
              <a:rPr lang="en-US" sz="2400" dirty="0"/>
              <a:t>: traits that help organisms survive and reproduce are “selected”; they become more common over generations. Sometimes also called “</a:t>
            </a:r>
            <a:r>
              <a:rPr lang="en-US" sz="2400" b="1" dirty="0"/>
              <a:t>differential survival and reproduction</a:t>
            </a:r>
            <a:r>
              <a:rPr lang="en-US" sz="2400" dirty="0"/>
              <a:t>”.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3" name="Google Shape;82;p17">
            <a:extLst>
              <a:ext uri="{FF2B5EF4-FFF2-40B4-BE49-F238E27FC236}">
                <a16:creationId xmlns:a16="http://schemas.microsoft.com/office/drawing/2014/main" id="{63AC3EFB-2AB3-74A6-D870-2BDC1AA8911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53" t="2004" r="2722" b="2546"/>
          <a:stretch>
            <a:fillRect/>
          </a:stretch>
        </p:blipFill>
        <p:spPr>
          <a:xfrm>
            <a:off x="336332" y="903890"/>
            <a:ext cx="4225158" cy="46455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1564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78C54-392C-E314-9500-74B90C77C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A9EA45C4-8D7E-AC5E-BB1E-C326AA4F244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Evolution by Natural Selection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370F1D-F284-A6BC-39E2-94BB0B2B5315}"/>
              </a:ext>
            </a:extLst>
          </p:cNvPr>
          <p:cNvSpPr txBox="1"/>
          <p:nvPr/>
        </p:nvSpPr>
        <p:spPr>
          <a:xfrm>
            <a:off x="6509982" y="1004473"/>
            <a:ext cx="568201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Example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Peppered moths (light vs. dark)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Industrial Revolution → pollution darkened trees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Selection favored darker moths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8194" name="Picture 2" descr="Peppered moth | Industrial Melanism, Camouflage, Evolution | Britannica">
            <a:extLst>
              <a:ext uri="{FF2B5EF4-FFF2-40B4-BE49-F238E27FC236}">
                <a16:creationId xmlns:a16="http://schemas.microsoft.com/office/drawing/2014/main" id="{A995C8AE-3856-21B1-3A0E-A7A3851D5B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92" y="1120253"/>
            <a:ext cx="6017526" cy="336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64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6B93C2-EC96-3C5C-F44D-E740CB7A7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2C4559D0-9814-193F-1239-BDD97BA25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103" y="2228193"/>
            <a:ext cx="9803398" cy="4629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CC79BB68-147F-2EA8-F11F-15C94439650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Evolution by Natural Selection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E24986-D918-6946-B628-D2930361F717}"/>
              </a:ext>
            </a:extLst>
          </p:cNvPr>
          <p:cNvSpPr txBox="1"/>
          <p:nvPr/>
        </p:nvSpPr>
        <p:spPr>
          <a:xfrm>
            <a:off x="136635" y="735162"/>
            <a:ext cx="1191873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Evolution ≠ Progress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Not “progress” or a ladder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Evolution = adaptation to environment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Traits can be gained </a:t>
            </a:r>
            <a:r>
              <a:rPr lang="en-US" sz="2200" i="1" dirty="0"/>
              <a:t>or lost</a:t>
            </a:r>
            <a:r>
              <a:rPr lang="en-US" sz="2200" dirty="0"/>
              <a:t>, depending on whether those traits benefit survival or reproduction in the current environment.</a:t>
            </a:r>
          </a:p>
        </p:txBody>
      </p:sp>
    </p:spTree>
    <p:extLst>
      <p:ext uri="{BB962C8B-B14F-4D97-AF65-F5344CB8AC3E}">
        <p14:creationId xmlns:p14="http://schemas.microsoft.com/office/powerpoint/2010/main" val="2455798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7509E-AB27-EDE8-40AE-C8A4E344A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6D072BA-47A4-F5CF-7A67-D20350C3EA7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Evolution of the First Cells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1888B9-CF93-6611-1DE5-53A305B09872}"/>
              </a:ext>
            </a:extLst>
          </p:cNvPr>
          <p:cNvSpPr txBox="1"/>
          <p:nvPr/>
        </p:nvSpPr>
        <p:spPr>
          <a:xfrm>
            <a:off x="5326969" y="2107983"/>
            <a:ext cx="66975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~4 billion years ago: early Earth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random chemistry resulted in short RNA chains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Some RNA happened to be ribozymes (catalysts)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Rare ribozymes helped copying </a:t>
            </a:r>
            <a:r>
              <a:rPr lang="en-US" sz="2400" dirty="0">
                <a:sym typeface="Wingdings" pitchFamily="2" charset="2"/>
              </a:rPr>
              <a:t> </a:t>
            </a:r>
            <a:r>
              <a:rPr lang="en-US" sz="2400" b="1" dirty="0"/>
              <a:t>replication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Copying was imperfect → </a:t>
            </a:r>
            <a:r>
              <a:rPr lang="en-US" sz="2400" b="1" dirty="0"/>
              <a:t>variation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Some variants were better at surviving or copying themselves </a:t>
            </a:r>
            <a:r>
              <a:rPr lang="en-US" sz="2400" dirty="0">
                <a:sym typeface="Wingdings" pitchFamily="2" charset="2"/>
              </a:rPr>
              <a:t> </a:t>
            </a:r>
            <a:r>
              <a:rPr lang="en-US" sz="2400" b="1" dirty="0">
                <a:sym typeface="Wingdings" pitchFamily="2" charset="2"/>
              </a:rPr>
              <a:t>selection</a:t>
            </a:r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Variation + inheritance + selection = evolution begins</a:t>
            </a:r>
          </a:p>
        </p:txBody>
      </p:sp>
      <p:pic>
        <p:nvPicPr>
          <p:cNvPr id="7170" name="Picture 2" descr="How life could have arisen on an 'RNA world' | Science | AAAS">
            <a:extLst>
              <a:ext uri="{FF2B5EF4-FFF2-40B4-BE49-F238E27FC236}">
                <a16:creationId xmlns:a16="http://schemas.microsoft.com/office/drawing/2014/main" id="{01B51056-4AD2-3ED4-8D72-30A375388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62" y="2107983"/>
            <a:ext cx="4759617" cy="3146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4E207E-DC66-AE89-9DB9-CEC34409CEAC}"/>
              </a:ext>
            </a:extLst>
          </p:cNvPr>
          <p:cNvSpPr txBox="1"/>
          <p:nvPr/>
        </p:nvSpPr>
        <p:spPr>
          <a:xfrm>
            <a:off x="290262" y="1341553"/>
            <a:ext cx="89784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Early Earth, Abiogenesis, &amp; RNA World Hypothesis</a:t>
            </a:r>
          </a:p>
        </p:txBody>
      </p:sp>
    </p:spTree>
    <p:extLst>
      <p:ext uri="{BB962C8B-B14F-4D97-AF65-F5344CB8AC3E}">
        <p14:creationId xmlns:p14="http://schemas.microsoft.com/office/powerpoint/2010/main" val="126655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FF550F-4D54-CC4D-6A8F-F14C3F57A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C82565B-0D89-F194-D245-8CFF7C84AF4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Evolution of the First Cells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260C18-3FA1-8B22-D8BA-5B7044E20917}"/>
              </a:ext>
            </a:extLst>
          </p:cNvPr>
          <p:cNvSpPr txBox="1"/>
          <p:nvPr/>
        </p:nvSpPr>
        <p:spPr>
          <a:xfrm>
            <a:off x="6851176" y="1100351"/>
            <a:ext cx="509704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Early Adaptations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Lipids resulting in membranes (protect &amp; contain RNA)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Ribozymes develop into ribosomes (protein factories)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Proteins can enrich complexity: catalysts, energy metabolizers, motors,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DNA = stable blueprint</a:t>
            </a:r>
          </a:p>
          <a:p>
            <a:endParaRPr lang="en-US" sz="2400" dirty="0"/>
          </a:p>
        </p:txBody>
      </p:sp>
      <p:pic>
        <p:nvPicPr>
          <p:cNvPr id="6146" name="Picture 2" descr="How protocells bridge the gap from chemistry to biology | Feature |  Chemistry World">
            <a:extLst>
              <a:ext uri="{FF2B5EF4-FFF2-40B4-BE49-F238E27FC236}">
                <a16:creationId xmlns:a16="http://schemas.microsoft.com/office/drawing/2014/main" id="{24694280-078E-7445-C0A9-414138732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016" y="1267658"/>
            <a:ext cx="6244608" cy="351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201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Custom Design">
  <a:themeElements>
    <a:clrScheme name="Custom 5">
      <a:dk1>
        <a:srgbClr val="13284B"/>
      </a:dk1>
      <a:lt1>
        <a:srgbClr val="FFFFFF"/>
      </a:lt1>
      <a:dk2>
        <a:srgbClr val="1E3877"/>
      </a:dk2>
      <a:lt2>
        <a:srgbClr val="F8FAFC"/>
      </a:lt2>
      <a:accent1>
        <a:srgbClr val="FF552E"/>
      </a:accent1>
      <a:accent2>
        <a:srgbClr val="1D58A7"/>
      </a:accent2>
      <a:accent3>
        <a:srgbClr val="F5821E"/>
      </a:accent3>
      <a:accent4>
        <a:srgbClr val="009FD3"/>
      </a:accent4>
      <a:accent5>
        <a:srgbClr val="DD3403"/>
      </a:accent5>
      <a:accent6>
        <a:srgbClr val="D2D2D2"/>
      </a:accent6>
      <a:hlink>
        <a:srgbClr val="1D58A7"/>
      </a:hlink>
      <a:folHlink>
        <a:srgbClr val="DD340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EB6B2FBE-53CE-AE45-9D18-D10FBF4063E0}" vid="{7AC8A834-0896-8341-9AC3-2DE1C842C7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16039</TotalTime>
  <Words>3294</Words>
  <Application>Microsoft Macintosh PowerPoint</Application>
  <PresentationFormat>Widescreen</PresentationFormat>
  <Paragraphs>326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Georgia</vt:lpstr>
      <vt:lpstr>Wingdings</vt:lpstr>
      <vt:lpstr>Custom Design</vt:lpstr>
      <vt:lpstr>BCOG 100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Willits, Jon Anthony</dc:creator>
  <cp:lastModifiedBy>Willits, Jon Anthony</cp:lastModifiedBy>
  <cp:revision>363</cp:revision>
  <dcterms:created xsi:type="dcterms:W3CDTF">2022-08-22T20:35:14Z</dcterms:created>
  <dcterms:modified xsi:type="dcterms:W3CDTF">2025-09-15T23:10:49Z</dcterms:modified>
</cp:coreProperties>
</file>

<file path=docProps/thumbnail.jpeg>
</file>